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</p:sldMasterIdLst>
  <p:notesMasterIdLst>
    <p:notesMasterId r:id="rId13"/>
  </p:notesMasterIdLst>
  <p:handoutMasterIdLst>
    <p:handoutMasterId r:id="rId14"/>
  </p:handoutMasterIdLst>
  <p:sldIdLst>
    <p:sldId id="306" r:id="rId6"/>
    <p:sldId id="315" r:id="rId7"/>
    <p:sldId id="309" r:id="rId8"/>
    <p:sldId id="310" r:id="rId9"/>
    <p:sldId id="313" r:id="rId10"/>
    <p:sldId id="314" r:id="rId11"/>
    <p:sldId id="316" r:id="rId12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8194" autoAdjust="0"/>
  </p:normalViewPr>
  <p:slideViewPr>
    <p:cSldViewPr>
      <p:cViewPr varScale="1">
        <p:scale>
          <a:sx n="71" d="100"/>
          <a:sy n="71" d="100"/>
        </p:scale>
        <p:origin x="-216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14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r">
              <a:defRPr sz="1100"/>
            </a:lvl1pPr>
          </a:lstStyle>
          <a:p>
            <a:fld id="{D3518665-5239-453F-92D9-82248B05D11E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14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r">
              <a:defRPr sz="1100"/>
            </a:lvl1pPr>
          </a:lstStyle>
          <a:p>
            <a:fld id="{2BD91627-3C19-40C1-9B99-B5B31EC49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05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r">
              <a:defRPr sz="1200"/>
            </a:lvl1pPr>
          </a:lstStyle>
          <a:p>
            <a:fld id="{76218B12-645F-4A73-9B1E-A56F90B78434}" type="datetimeFigureOut">
              <a:rPr lang="en-US" smtClean="0"/>
              <a:t>4/11/2013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2363" y="693738"/>
            <a:ext cx="4614862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4" tIns="45977" rIns="91954" bIns="459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954" tIns="45977" rIns="91954" bIns="459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r">
              <a:defRPr sz="1200"/>
            </a:lvl1pPr>
          </a:lstStyle>
          <a:p>
            <a:fld id="{68994BFC-8744-4198-A0FF-0B155E9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FF0000"/>
                </a:solidFill>
              </a:rPr>
              <a:t>STEVE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87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0070C0"/>
                </a:solidFill>
              </a:rPr>
              <a:t>NED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848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0070C0"/>
                </a:solidFill>
              </a:rPr>
              <a:t>NED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848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052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052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35">
              <a:defRPr/>
            </a:pPr>
            <a:r>
              <a:rPr lang="en-US" sz="1600" dirty="0">
                <a:solidFill>
                  <a:srgbClr val="FF0000"/>
                </a:solidFill>
              </a:rPr>
              <a:t>STEVE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3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119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687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639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025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305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928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48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3953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73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5478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132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19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793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303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006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072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891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60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073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683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0475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4461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080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6973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768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9178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48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9958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3642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3138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14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3577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4828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837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9765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1071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081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373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8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1291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1012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64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916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421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6788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377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1171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9694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673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75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346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64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97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F47FC-D9AC-4B18-A8B4-B4417529838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8C6CD-3FF2-4074-8272-3A2E53F582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37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5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1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04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07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rganizedhabits.com/wp-content/uploads/2011/08/rocks-balancin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92" t="7936" r="19417" b="20635"/>
          <a:stretch/>
        </p:blipFill>
        <p:spPr bwMode="auto">
          <a:xfrm>
            <a:off x="4876800" y="0"/>
            <a:ext cx="39863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5526" y="2047539"/>
            <a:ext cx="4114800" cy="9144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5D40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</a:rPr>
              <a:t>BALANCING</a:t>
            </a:r>
            <a:endParaRPr lang="en-US" dirty="0">
              <a:solidFill>
                <a:srgbClr val="5D402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5526" y="3109857"/>
            <a:ext cx="4114800" cy="54864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C29A54"/>
                </a:solidFill>
              </a:rPr>
              <a:t>the 2013-14 budget</a:t>
            </a:r>
            <a:endParaRPr lang="en-US" dirty="0">
              <a:solidFill>
                <a:srgbClr val="C29A54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75526" y="4039497"/>
            <a:ext cx="4114800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85800" y="4344297"/>
            <a:ext cx="411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prstClr val="black"/>
                </a:solidFill>
                <a:ea typeface="Calibri" pitchFamily="34" charset="0"/>
                <a:cs typeface="Arial" pitchFamily="34" charset="0"/>
              </a:rPr>
              <a:t>Josh Davis</a:t>
            </a:r>
          </a:p>
          <a:p>
            <a:pPr algn="ctr"/>
            <a:r>
              <a:rPr lang="en-US" sz="2800" dirty="0" smtClean="0">
                <a:solidFill>
                  <a:prstClr val="black"/>
                </a:solidFill>
                <a:cs typeface="Arial" pitchFamily="34" charset="0"/>
              </a:rPr>
              <a:t>Chief Operating Officer</a:t>
            </a:r>
          </a:p>
          <a:p>
            <a:pPr algn="ctr"/>
            <a:r>
              <a:rPr lang="en-US" sz="2800" dirty="0" smtClean="0">
                <a:solidFill>
                  <a:prstClr val="black"/>
                </a:solidFill>
                <a:cs typeface="Arial" pitchFamily="34" charset="0"/>
              </a:rPr>
              <a:t>April 11, 2013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35" y="618789"/>
            <a:ext cx="20574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31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Revised </a:t>
              </a:r>
              <a:r>
                <a:rPr lang="en-US" sz="380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Funding Gap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147440"/>
              </p:ext>
            </p:extLst>
          </p:nvPr>
        </p:nvGraphicFramePr>
        <p:xfrm>
          <a:off x="458096" y="1600200"/>
          <a:ext cx="8232289" cy="3657599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5485504"/>
                <a:gridCol w="2746785"/>
              </a:tblGrid>
              <a:tr h="105294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Funding Gap as of 3/14/13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 smtClean="0">
                          <a:solidFill>
                            <a:srgbClr val="FF0000"/>
                          </a:solidFill>
                        </a:rPr>
                        <a:t>($1,196,835)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5294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Tax</a:t>
                      </a:r>
                      <a:r>
                        <a:rPr lang="en-US" sz="3600" baseline="0" dirty="0" smtClean="0"/>
                        <a:t> Rate Increase by BOS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 smtClean="0"/>
                        <a:t>$607,525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51709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Current Funding Gap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FF0000"/>
                          </a:solidFill>
                        </a:rPr>
                        <a:t>($589,310)</a:t>
                      </a:r>
                    </a:p>
                  </a:txBody>
                  <a:tcPr marT="182880" marB="18288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732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233775"/>
            <a:ext cx="9144000" cy="677108"/>
            <a:chOff x="0" y="233775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252289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233775"/>
              <a:ext cx="49530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Tier 1 Initiatives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791200" y="233775"/>
              <a:ext cx="2895599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Aft>
                  <a:spcPts val="400"/>
                </a:spcAft>
              </a:pPr>
              <a:r>
                <a:rPr lang="en-US" sz="38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$3,260,270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546831"/>
              </p:ext>
            </p:extLst>
          </p:nvPr>
        </p:nvGraphicFramePr>
        <p:xfrm>
          <a:off x="228600" y="1142997"/>
          <a:ext cx="8686799" cy="5257802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3048000"/>
                <a:gridCol w="1295400"/>
                <a:gridCol w="2895600"/>
                <a:gridCol w="1447799"/>
              </a:tblGrid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Dental Increase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33,463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smtClean="0">
                          <a:effectLst/>
                        </a:rPr>
                        <a:t>Virtual Courses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248,135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PREP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258,942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Adult Ed X-</a:t>
                      </a:r>
                      <a:r>
                        <a:rPr lang="en-US" sz="2000" u="none" strike="noStrike" dirty="0" err="1" smtClean="0">
                          <a:effectLst/>
                        </a:rPr>
                        <a:t>Fer</a:t>
                      </a:r>
                      <a:r>
                        <a:rPr lang="en-US" sz="2000" u="none" strike="noStrike" dirty="0" smtClean="0">
                          <a:effectLst/>
                        </a:rPr>
                        <a:t> Savings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($</a:t>
                      </a:r>
                      <a:r>
                        <a:rPr lang="en-US" sz="2000" u="none" strike="noStrike" dirty="0" smtClean="0">
                          <a:effectLst/>
                        </a:rPr>
                        <a:t>22,500)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Comprehensive </a:t>
                      </a:r>
                      <a:r>
                        <a:rPr lang="en-US" sz="2000" u="none" strike="noStrike" dirty="0">
                          <a:effectLst/>
                        </a:rPr>
                        <a:t>Services Act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500,000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Bus Replacement </a:t>
                      </a:r>
                      <a:r>
                        <a:rPr lang="en-US" sz="2000" u="none" strike="noStrike" dirty="0" smtClean="0">
                          <a:effectLst/>
                        </a:rPr>
                        <a:t>to </a:t>
                      </a:r>
                      <a:r>
                        <a:rPr lang="en-US" sz="2000" u="none" strike="noStrike" dirty="0">
                          <a:effectLst/>
                        </a:rPr>
                        <a:t>CIP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($</a:t>
                      </a:r>
                      <a:r>
                        <a:rPr lang="en-US" sz="2000" u="none" strike="noStrike" dirty="0" smtClean="0">
                          <a:effectLst/>
                        </a:rPr>
                        <a:t>947,896)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Special Educational Staffing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167,467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CIP </a:t>
                      </a:r>
                      <a:r>
                        <a:rPr lang="en-US" sz="2000" u="none" strike="noStrike" dirty="0">
                          <a:effectLst/>
                        </a:rPr>
                        <a:t>Storage Lease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144,000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Increases in Wireless Costs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60,000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Projected Donations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180,647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Growth Due to Enrollment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1,483,528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Salary Savings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($</a:t>
                      </a:r>
                      <a:r>
                        <a:rPr lang="en-US" sz="2000" u="none" strike="noStrike" dirty="0" smtClean="0">
                          <a:effectLst/>
                        </a:rPr>
                        <a:t>735,168)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ESOL</a:t>
                      </a:r>
                      <a:r>
                        <a:rPr lang="en-US" sz="20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2000" u="none" strike="noStrike" dirty="0" smtClean="0">
                          <a:effectLst/>
                        </a:rPr>
                        <a:t>Staffing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66,987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Lapse Factor Increase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($</a:t>
                      </a:r>
                      <a:r>
                        <a:rPr lang="en-US" sz="2000" u="none" strike="noStrike" dirty="0" smtClean="0">
                          <a:effectLst/>
                        </a:rPr>
                        <a:t>1,500,000)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Health Insurance Increase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799,820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Return of School Capital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226,978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VERIP Savings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($</a:t>
                      </a:r>
                      <a:r>
                        <a:rPr lang="en-US" sz="2000" u="none" strike="noStrike" dirty="0" smtClean="0">
                          <a:effectLst/>
                        </a:rPr>
                        <a:t>252,038)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DSS/Bright </a:t>
                      </a:r>
                      <a:r>
                        <a:rPr lang="en-US" sz="2000" u="none" strike="noStrike" dirty="0">
                          <a:effectLst/>
                        </a:rPr>
                        <a:t>Stars </a:t>
                      </a:r>
                      <a:r>
                        <a:rPr lang="en-US" sz="2000" u="none" strike="noStrike" dirty="0" smtClean="0">
                          <a:effectLst/>
                        </a:rPr>
                        <a:t>Increase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1,960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Teacher Salary Increase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1,491,955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CATEC Increase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107,701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79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Classified Salary Increase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</a:rPr>
                        <a:t>946,289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R="36576" marT="36576" marB="36576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398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233775"/>
            <a:ext cx="9144000" cy="677108"/>
            <a:chOff x="0" y="233775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252289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233775"/>
              <a:ext cx="49530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Tier 2 Initiatives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791200" y="233775"/>
              <a:ext cx="2895599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Aft>
                  <a:spcPts val="400"/>
                </a:spcAft>
              </a:pPr>
              <a:r>
                <a:rPr lang="en-US" sz="38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$934,513</a:t>
              </a:r>
              <a:endParaRPr lang="en-US" sz="3200" dirty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7104027"/>
              </p:ext>
            </p:extLst>
          </p:nvPr>
        </p:nvGraphicFramePr>
        <p:xfrm>
          <a:off x="457200" y="1142989"/>
          <a:ext cx="8229599" cy="5257810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6858000"/>
                <a:gridCol w="1371599"/>
              </a:tblGrid>
              <a:tr h="9180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Restore Response to Intervention (RTI) staffing </a:t>
                      </a:r>
                      <a:r>
                        <a:rPr lang="en-US" sz="2400" u="none" strike="noStrike" dirty="0" smtClean="0">
                          <a:effectLst/>
                        </a:rPr>
                        <a:t/>
                      </a:r>
                      <a:br>
                        <a:rPr lang="en-US" sz="2400" u="none" strike="noStrike" dirty="0" smtClean="0">
                          <a:effectLst/>
                        </a:rPr>
                      </a:br>
                      <a:r>
                        <a:rPr lang="en-US" sz="2400" u="none" strike="noStrike" dirty="0" smtClean="0">
                          <a:effectLst/>
                        </a:rPr>
                        <a:t>to </a:t>
                      </a:r>
                      <a:r>
                        <a:rPr lang="en-US" sz="2400" u="none" strike="noStrike" dirty="0">
                          <a:effectLst/>
                        </a:rPr>
                        <a:t>support at-risk </a:t>
                      </a:r>
                      <a:r>
                        <a:rPr lang="en-US" sz="2400" u="none" strike="noStrike" dirty="0" smtClean="0">
                          <a:effectLst/>
                        </a:rPr>
                        <a:t>students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</a:t>
                      </a:r>
                      <a:r>
                        <a:rPr lang="en-US" sz="2400" u="none" strike="noStrike" dirty="0" smtClean="0">
                          <a:effectLst/>
                        </a:rPr>
                        <a:t>187,564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180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Transportation Commercial Driver's License </a:t>
                      </a:r>
                      <a:r>
                        <a:rPr lang="en-US" sz="2400" u="none" strike="noStrike" dirty="0" smtClean="0">
                          <a:effectLst/>
                        </a:rPr>
                        <a:t/>
                      </a:r>
                      <a:br>
                        <a:rPr lang="en-US" sz="2400" u="none" strike="noStrike" dirty="0" smtClean="0">
                          <a:effectLst/>
                        </a:rPr>
                      </a:br>
                      <a:r>
                        <a:rPr lang="en-US" sz="2400" u="none" strike="noStrike" dirty="0" smtClean="0">
                          <a:effectLst/>
                        </a:rPr>
                        <a:t>(</a:t>
                      </a:r>
                      <a:r>
                        <a:rPr lang="en-US" sz="2400" u="none" strike="noStrike" dirty="0">
                          <a:effectLst/>
                        </a:rPr>
                        <a:t>CDL) - Holder Training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</a:t>
                      </a:r>
                      <a:r>
                        <a:rPr lang="en-US" sz="2400" u="none" strike="noStrike" dirty="0" smtClean="0">
                          <a:effectLst/>
                        </a:rPr>
                        <a:t>44,591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180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Modify Elementary </a:t>
                      </a:r>
                      <a:r>
                        <a:rPr lang="en-US" sz="2400" u="none" strike="noStrike" dirty="0" smtClean="0">
                          <a:effectLst/>
                        </a:rPr>
                        <a:t>&amp; Middle </a:t>
                      </a:r>
                      <a:r>
                        <a:rPr lang="en-US" sz="2400" u="none" strike="noStrike" dirty="0">
                          <a:effectLst/>
                        </a:rPr>
                        <a:t>School </a:t>
                      </a:r>
                      <a:r>
                        <a:rPr lang="en-US" sz="2400" u="none" strike="noStrike" dirty="0" smtClean="0">
                          <a:effectLst/>
                        </a:rPr>
                        <a:t/>
                      </a:r>
                      <a:br>
                        <a:rPr lang="en-US" sz="2400" u="none" strike="noStrike" dirty="0" smtClean="0">
                          <a:effectLst/>
                        </a:rPr>
                      </a:br>
                      <a:r>
                        <a:rPr lang="en-US" sz="2400" u="none" strike="noStrike" dirty="0" smtClean="0">
                          <a:effectLst/>
                        </a:rPr>
                        <a:t>Assistant </a:t>
                      </a:r>
                      <a:r>
                        <a:rPr lang="en-US" sz="2400" u="none" strike="noStrike" dirty="0">
                          <a:effectLst/>
                        </a:rPr>
                        <a:t>Principal Staffing Standards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</a:t>
                      </a:r>
                      <a:r>
                        <a:rPr lang="en-US" sz="2400" u="none" strike="noStrike" dirty="0" smtClean="0">
                          <a:effectLst/>
                        </a:rPr>
                        <a:t>140,673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074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Increase in Technical Support Staff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</a:t>
                      </a:r>
                      <a:r>
                        <a:rPr lang="en-US" sz="2400" u="none" strike="noStrike" dirty="0" smtClean="0">
                          <a:effectLst/>
                        </a:rPr>
                        <a:t>196,524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074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Modify staffing standards for large </a:t>
                      </a:r>
                      <a:r>
                        <a:rPr lang="en-US" sz="2400" u="none" strike="noStrike" dirty="0" err="1" smtClean="0">
                          <a:effectLst/>
                        </a:rPr>
                        <a:t>elem</a:t>
                      </a:r>
                      <a:r>
                        <a:rPr lang="en-US" sz="2400" u="none" strike="noStrike" dirty="0" smtClean="0">
                          <a:effectLst/>
                        </a:rPr>
                        <a:t> </a:t>
                      </a:r>
                      <a:r>
                        <a:rPr lang="en-US" sz="2400" u="none" strike="noStrike" dirty="0">
                          <a:effectLst/>
                        </a:rPr>
                        <a:t>schools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</a:t>
                      </a:r>
                      <a:r>
                        <a:rPr lang="en-US" sz="2400" u="none" strike="noStrike" dirty="0" smtClean="0">
                          <a:effectLst/>
                        </a:rPr>
                        <a:t>163,236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074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Fund staffing for Community Public Charter School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</a:t>
                      </a:r>
                      <a:r>
                        <a:rPr lang="en-US" sz="2400" u="none" strike="noStrike" dirty="0" smtClean="0">
                          <a:effectLst/>
                        </a:rPr>
                        <a:t>123,925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074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Additional 0.50 FTE Resource </a:t>
                      </a:r>
                      <a:r>
                        <a:rPr lang="en-US" sz="2400" u="none" strike="noStrike" dirty="0" smtClean="0">
                          <a:effectLst/>
                        </a:rPr>
                        <a:t>Officer</a:t>
                      </a:r>
                      <a:r>
                        <a:rPr lang="en-US" sz="2400" u="none" strike="noStrike" baseline="0" dirty="0" smtClean="0">
                          <a:effectLst/>
                        </a:rPr>
                        <a:t> (Match ACPD)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</a:t>
                      </a:r>
                      <a:r>
                        <a:rPr lang="en-US" sz="2400" u="none" strike="noStrike" dirty="0" smtClean="0">
                          <a:effectLst/>
                        </a:rPr>
                        <a:t>40,000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074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err="1">
                          <a:effectLst/>
                        </a:rPr>
                        <a:t>Mandt</a:t>
                      </a:r>
                      <a:r>
                        <a:rPr lang="en-US" sz="2400" u="none" strike="noStrike" dirty="0">
                          <a:effectLst/>
                        </a:rPr>
                        <a:t>, First </a:t>
                      </a:r>
                      <a:r>
                        <a:rPr lang="en-US" sz="2400" u="none" strike="noStrike" dirty="0" smtClean="0">
                          <a:effectLst/>
                        </a:rPr>
                        <a:t>Aid &amp; CPR </a:t>
                      </a:r>
                      <a:r>
                        <a:rPr lang="en-US" sz="2400" u="none" strike="noStrike" dirty="0">
                          <a:effectLst/>
                        </a:rPr>
                        <a:t>Training for Transportation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</a:t>
                      </a:r>
                      <a:r>
                        <a:rPr lang="en-US" sz="2400" u="none" strike="noStrike" dirty="0" smtClean="0">
                          <a:effectLst/>
                        </a:rPr>
                        <a:t>38,000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8724452" y="1140311"/>
          <a:ext cx="208280" cy="5497157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549715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6897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2289"/>
            <a:ext cx="9144000" cy="118181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233775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Staff Recommendations:</a:t>
            </a:r>
            <a:br>
              <a:rPr lang="en-US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Reductions for Consideration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86299"/>
              </p:ext>
            </p:extLst>
          </p:nvPr>
        </p:nvGraphicFramePr>
        <p:xfrm>
          <a:off x="457200" y="1828800"/>
          <a:ext cx="8229600" cy="1188720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6477000"/>
                <a:gridCol w="1752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Adjust differentiated staffing </a:t>
                      </a:r>
                      <a:br>
                        <a:rPr lang="en-US" sz="3600" dirty="0" smtClean="0"/>
                      </a:br>
                      <a:r>
                        <a:rPr lang="en-US" sz="3600" dirty="0" smtClean="0"/>
                        <a:t>by 6.1 FTE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 smtClean="0"/>
                        <a:t>($410K)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622736"/>
              </p:ext>
            </p:extLst>
          </p:nvPr>
        </p:nvGraphicFramePr>
        <p:xfrm>
          <a:off x="457200" y="3124200"/>
          <a:ext cx="8229600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77000"/>
                <a:gridCol w="1752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Develop curriculum for virtual</a:t>
                      </a:r>
                      <a:r>
                        <a:rPr lang="en-US" sz="3600" baseline="0" dirty="0" smtClean="0"/>
                        <a:t> courses in-house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 smtClean="0"/>
                        <a:t>($93K)</a:t>
                      </a:r>
                      <a:endParaRPr lang="en-US" sz="36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041132"/>
              </p:ext>
            </p:extLst>
          </p:nvPr>
        </p:nvGraphicFramePr>
        <p:xfrm>
          <a:off x="458096" y="4419600"/>
          <a:ext cx="8232289" cy="1188720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6323704"/>
                <a:gridCol w="190858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Superintendent’s central office and department reductions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 smtClean="0"/>
                        <a:t>($86K)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710859"/>
              </p:ext>
            </p:extLst>
          </p:nvPr>
        </p:nvGraphicFramePr>
        <p:xfrm>
          <a:off x="457201" y="5606526"/>
          <a:ext cx="8229599" cy="914400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6321637"/>
                <a:gridCol w="1907962"/>
              </a:tblGrid>
              <a:tr h="0"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dirty="0" smtClean="0">
                          <a:solidFill>
                            <a:schemeClr val="accent1"/>
                          </a:solidFill>
                        </a:rPr>
                        <a:t>($589K)</a:t>
                      </a:r>
                    </a:p>
                  </a:txBody>
                  <a:tcPr marT="182880" marB="182880"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414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2289"/>
            <a:ext cx="9144000" cy="56626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233775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3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Alternative Reductions for Board Consideration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857331"/>
              </p:ext>
            </p:extLst>
          </p:nvPr>
        </p:nvGraphicFramePr>
        <p:xfrm>
          <a:off x="458096" y="1142995"/>
          <a:ext cx="8232289" cy="5257804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6323704"/>
                <a:gridCol w="1908585"/>
              </a:tblGrid>
              <a:tr h="5842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Community Public Charter School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($124K)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76159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Elementary &amp; Middle School Assistant Principals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($141K)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76159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Large Elem Schools: Clerical, Guidance, Media TA &amp; PE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($163K)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42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Student Resource Officer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($40K)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76159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Professional Development for Transportation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($38K)</a:t>
                      </a: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60927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 smtClean="0">
                          <a:solidFill>
                            <a:schemeClr val="accent1"/>
                          </a:solidFill>
                        </a:rPr>
                        <a:t>($506K)</a:t>
                      </a:r>
                    </a:p>
                  </a:txBody>
                  <a:tcPr marT="182880" marB="18288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22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25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600200"/>
            <a:ext cx="9144000" cy="914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  <a:endParaRPr lang="en-US" sz="4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457200" y="4523679"/>
            <a:ext cx="8229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i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Calibri" pitchFamily="34" charset="0"/>
                <a:cs typeface="Arial" pitchFamily="34" charset="0"/>
              </a:rPr>
              <a:t>Balancing the 2013-14 Budget</a:t>
            </a:r>
            <a:endParaRPr lang="en-US" sz="4000" dirty="0" smtClean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724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321</Words>
  <Application>Microsoft Office PowerPoint</Application>
  <PresentationFormat>On-screen Show (4:3)</PresentationFormat>
  <Paragraphs>106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110</cp:revision>
  <dcterms:created xsi:type="dcterms:W3CDTF">2013-01-15T14:57:34Z</dcterms:created>
  <dcterms:modified xsi:type="dcterms:W3CDTF">2013-04-11T16:12:48Z</dcterms:modified>
</cp:coreProperties>
</file>